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810" r:id="rId4"/>
    <p:sldId id="787" r:id="rId5"/>
    <p:sldId id="391" r:id="rId6"/>
    <p:sldId id="811" r:id="rId7"/>
    <p:sldId id="812" r:id="rId8"/>
    <p:sldId id="813" r:id="rId9"/>
    <p:sldId id="814" r:id="rId10"/>
    <p:sldId id="815" r:id="rId11"/>
    <p:sldId id="816" r:id="rId12"/>
    <p:sldId id="817" r:id="rId13"/>
    <p:sldId id="818" r:id="rId14"/>
    <p:sldId id="819" r:id="rId15"/>
    <p:sldId id="820" r:id="rId16"/>
    <p:sldId id="821" r:id="rId17"/>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7/18/2020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7/18/2020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7/18/2020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7/18/2020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7/18/2020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7/18/2020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7/18/2020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7/18/2020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7/18/2020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7/18/2020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7/18/2020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7/18/2020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7/18/2020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7/18/2020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7/18/2020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7/18/2020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Be on the Alert!</a:t>
            </a:r>
          </a:p>
          <a:p>
            <a:pPr algn="ctr"/>
            <a:r>
              <a:rPr lang="en-US" sz="4000" b="1" dirty="0">
                <a:latin typeface="Candara" panose="020E0502030303020204" pitchFamily="34" charset="0"/>
              </a:rPr>
              <a:t>Mark 13:28-37</a:t>
            </a:r>
          </a:p>
          <a:p>
            <a:pPr algn="ctr"/>
            <a:endParaRPr lang="en-US" sz="4000" b="1" dirty="0">
              <a:latin typeface="Candara" panose="020E0502030303020204" pitchFamily="34" charset="0"/>
            </a:endParaRP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July 19, 2020</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Thessalonians 5:4-5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14806"/>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Arial" panose="020B0604020202020204" pitchFamily="34" charset="0"/>
              </a:rPr>
              <a:t>4 But you, brethren, are not in darkness, that the day would overtake you like a thief; 5 for you are all sons of light and sons of day. We are not of night nor of darkness; 6 so then let us not sleep as others do, but let us be alert and sober.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9614135"/>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The importance of His Coming </a:t>
            </a:r>
            <a:r>
              <a:rPr lang="en-US" sz="3800" b="1" cap="none" baseline="30000" dirty="0">
                <a:solidFill>
                  <a:srgbClr val="00B0F0"/>
                </a:solidFill>
                <a:latin typeface="+mn-lt"/>
              </a:rPr>
              <a:t>(13:33-37)</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3046988"/>
          </a:xfrm>
          <a:prstGeom prst="rect">
            <a:avLst/>
          </a:prstGeom>
          <a:noFill/>
        </p:spPr>
        <p:txBody>
          <a:bodyPr wrap="square" rtlCol="0">
            <a:spAutoFit/>
          </a:bodyPr>
          <a:lstStyle/>
          <a:p>
            <a:pPr algn="just"/>
            <a:r>
              <a:rPr lang="en-US" sz="2400" i="1" dirty="0"/>
              <a:t>33 Take heed, keep on the alert; for you do not know when the appointed time will come. 34 It is like a man away on a journey, who upon leaving his house and putting his slaves in charge, assigning to each one his task, also commanded the doorkeeper to stay on the alert. 35 Therefore, be on the alert — for you do not know when the master of the house is coming, whether in the evening, at midnight, or when the rooster crows, or in the morning —  36 in case he should come suddenly and find you asleep. 37 What I say to you I say to all, 'Be on the alert!'</a:t>
            </a:r>
            <a:endParaRPr lang="en-US" sz="2400" dirty="0"/>
          </a:p>
        </p:txBody>
      </p:sp>
      <p:sp>
        <p:nvSpPr>
          <p:cNvPr id="4" name="TextBox 3">
            <a:extLst>
              <a:ext uri="{FF2B5EF4-FFF2-40B4-BE49-F238E27FC236}">
                <a16:creationId xmlns:a16="http://schemas.microsoft.com/office/drawing/2014/main" id="{29F0652C-8977-409D-ADC4-D3B3C80386E9}"/>
              </a:ext>
            </a:extLst>
          </p:cNvPr>
          <p:cNvSpPr txBox="1"/>
          <p:nvPr/>
        </p:nvSpPr>
        <p:spPr>
          <a:xfrm>
            <a:off x="321146" y="4149561"/>
            <a:ext cx="11590636" cy="1077218"/>
          </a:xfrm>
          <a:prstGeom prst="rect">
            <a:avLst/>
          </a:prstGeom>
          <a:noFill/>
        </p:spPr>
        <p:txBody>
          <a:bodyPr wrap="square" rtlCol="0">
            <a:spAutoFit/>
          </a:bodyPr>
          <a:lstStyle/>
          <a:p>
            <a:pPr marL="514350" indent="-514350" algn="just">
              <a:buAutoNum type="alphaUcPeriod"/>
            </a:pPr>
            <a:r>
              <a:rPr lang="en-US" sz="3200" dirty="0"/>
              <a:t>The call to watch (33)</a:t>
            </a:r>
          </a:p>
          <a:p>
            <a:pPr marL="514350" indent="-514350" algn="just">
              <a:buAutoNum type="alphaUcPeriod"/>
            </a:pPr>
            <a:r>
              <a:rPr lang="en-US" sz="3200" dirty="0"/>
              <a:t>The call to work (34-36)</a:t>
            </a:r>
          </a:p>
        </p:txBody>
      </p:sp>
    </p:spTree>
    <p:extLst>
      <p:ext uri="{BB962C8B-B14F-4D97-AF65-F5344CB8AC3E}">
        <p14:creationId xmlns:p14="http://schemas.microsoft.com/office/powerpoint/2010/main" val="2634062726"/>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Ephesians 2:10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14806"/>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Arial" panose="020B0604020202020204" pitchFamily="34" charset="0"/>
              </a:rPr>
              <a:t>For we are His workmanship, </a:t>
            </a:r>
            <a:r>
              <a:rPr lang="en-US" sz="4000" b="1" i="1" dirty="0">
                <a:effectLst/>
                <a:latin typeface="Calibri" panose="020F0502020204030204" pitchFamily="34" charset="0"/>
                <a:ea typeface="Times New Roman" panose="02020603050405020304" pitchFamily="18" charset="0"/>
                <a:cs typeface="Arial" panose="020B0604020202020204" pitchFamily="34" charset="0"/>
              </a:rPr>
              <a:t>created in Christ Jesus</a:t>
            </a:r>
            <a:r>
              <a:rPr lang="en-US" sz="4000" i="1" dirty="0">
                <a:effectLst/>
                <a:latin typeface="Calibri" panose="020F0502020204030204" pitchFamily="34" charset="0"/>
                <a:ea typeface="Times New Roman" panose="02020603050405020304" pitchFamily="18" charset="0"/>
                <a:cs typeface="Arial" panose="020B0604020202020204" pitchFamily="34" charset="0"/>
              </a:rPr>
              <a:t> </a:t>
            </a:r>
            <a:r>
              <a:rPr lang="en-US" sz="4000" i="1" u="sng" dirty="0">
                <a:effectLst/>
                <a:latin typeface="Calibri" panose="020F0502020204030204" pitchFamily="34" charset="0"/>
                <a:ea typeface="Times New Roman" panose="02020603050405020304" pitchFamily="18" charset="0"/>
                <a:cs typeface="Arial" panose="020B0604020202020204" pitchFamily="34" charset="0"/>
              </a:rPr>
              <a:t>for good works</a:t>
            </a:r>
            <a:r>
              <a:rPr lang="en-US" sz="4000" i="1" dirty="0">
                <a:effectLst/>
                <a:latin typeface="Calibri" panose="020F0502020204030204" pitchFamily="34" charset="0"/>
                <a:ea typeface="Times New Roman" panose="02020603050405020304" pitchFamily="18" charset="0"/>
                <a:cs typeface="Arial" panose="020B0604020202020204" pitchFamily="34" charset="0"/>
              </a:rPr>
              <a:t>, which God prepared beforehand so that we would walk in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0506483"/>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Peter 4:10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14806"/>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Arial" panose="020B0604020202020204" pitchFamily="34" charset="0"/>
              </a:rPr>
              <a:t>As each one has received a special gift, employ it in serving one another as good stewards of the manifold grace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5153954"/>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The importance of His Coming </a:t>
            </a:r>
            <a:r>
              <a:rPr lang="en-US" sz="3800" b="1" cap="none" baseline="30000" dirty="0">
                <a:solidFill>
                  <a:srgbClr val="00B0F0"/>
                </a:solidFill>
                <a:latin typeface="+mn-lt"/>
              </a:rPr>
              <a:t>(13:33-37)</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3046988"/>
          </a:xfrm>
          <a:prstGeom prst="rect">
            <a:avLst/>
          </a:prstGeom>
          <a:noFill/>
        </p:spPr>
        <p:txBody>
          <a:bodyPr wrap="square" rtlCol="0">
            <a:spAutoFit/>
          </a:bodyPr>
          <a:lstStyle/>
          <a:p>
            <a:pPr algn="just"/>
            <a:r>
              <a:rPr lang="en-US" sz="2400" i="1" dirty="0"/>
              <a:t>33 Take heed, keep on the alert; for you do not know when the appointed time will come. 34 It is like a man away on a journey, who upon leaving his house and putting his slaves in charge, assigning to each one his task, also commanded the doorkeeper to stay on the alert. 35 Therefore, be on the alert — for you do not know when the master of the house is coming, whether in the evening, at midnight, or when the rooster crows, or in the morning —  36 in case he should come suddenly and find you asleep. 37 What I say to you I say to all, 'Be on the alert!'</a:t>
            </a:r>
            <a:endParaRPr lang="en-US" sz="2400" dirty="0"/>
          </a:p>
        </p:txBody>
      </p:sp>
      <p:sp>
        <p:nvSpPr>
          <p:cNvPr id="4" name="TextBox 3">
            <a:extLst>
              <a:ext uri="{FF2B5EF4-FFF2-40B4-BE49-F238E27FC236}">
                <a16:creationId xmlns:a16="http://schemas.microsoft.com/office/drawing/2014/main" id="{29F0652C-8977-409D-ADC4-D3B3C80386E9}"/>
              </a:ext>
            </a:extLst>
          </p:cNvPr>
          <p:cNvSpPr txBox="1"/>
          <p:nvPr/>
        </p:nvSpPr>
        <p:spPr>
          <a:xfrm>
            <a:off x="321146" y="4149561"/>
            <a:ext cx="11590636" cy="1569660"/>
          </a:xfrm>
          <a:prstGeom prst="rect">
            <a:avLst/>
          </a:prstGeom>
          <a:noFill/>
        </p:spPr>
        <p:txBody>
          <a:bodyPr wrap="square" rtlCol="0">
            <a:spAutoFit/>
          </a:bodyPr>
          <a:lstStyle/>
          <a:p>
            <a:pPr marL="514350" indent="-514350" algn="just">
              <a:buAutoNum type="alphaUcPeriod"/>
            </a:pPr>
            <a:r>
              <a:rPr lang="en-US" sz="3200" dirty="0"/>
              <a:t>The call to watch (33)</a:t>
            </a:r>
          </a:p>
          <a:p>
            <a:pPr marL="514350" indent="-514350" algn="just">
              <a:buAutoNum type="alphaUcPeriod"/>
            </a:pPr>
            <a:r>
              <a:rPr lang="en-US" sz="3200" dirty="0"/>
              <a:t>The call to work (34-36)</a:t>
            </a:r>
          </a:p>
          <a:p>
            <a:pPr marL="514350" indent="-514350" algn="just">
              <a:buAutoNum type="alphaUcPeriod"/>
            </a:pPr>
            <a:r>
              <a:rPr lang="en-US" sz="3200" dirty="0"/>
              <a:t>The call to wonder (37)</a:t>
            </a:r>
          </a:p>
        </p:txBody>
      </p:sp>
    </p:spTree>
    <p:extLst>
      <p:ext uri="{BB962C8B-B14F-4D97-AF65-F5344CB8AC3E}">
        <p14:creationId xmlns:p14="http://schemas.microsoft.com/office/powerpoint/2010/main" val="3901011067"/>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2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2 Thessalonians 2:11-12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14806"/>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Arial" panose="020B0604020202020204" pitchFamily="34" charset="0"/>
              </a:rPr>
              <a:t>For this reason God will send upon them a deluding influence so that they will believe what is false, 12 in order that they all may be judged who did not believe the truth, but took pleasure in wickedness.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1784560"/>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Be on the Alert!</a:t>
            </a:r>
          </a:p>
          <a:p>
            <a:pPr algn="ctr"/>
            <a:r>
              <a:rPr lang="en-US" sz="4000" b="1" dirty="0">
                <a:latin typeface="Candara" panose="020E0502030303020204" pitchFamily="34" charset="0"/>
              </a:rPr>
              <a:t>Mark 13:28-37</a:t>
            </a:r>
          </a:p>
          <a:p>
            <a:pPr algn="ctr"/>
            <a:endParaRPr lang="en-US" sz="4000" b="1" dirty="0">
              <a:latin typeface="Candara" panose="020E0502030303020204" pitchFamily="34" charset="0"/>
            </a:endParaRP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July 19, 2020</a:t>
            </a:r>
          </a:p>
        </p:txBody>
      </p:sp>
    </p:spTree>
    <p:extLst>
      <p:ext uri="{BB962C8B-B14F-4D97-AF65-F5344CB8AC3E}">
        <p14:creationId xmlns:p14="http://schemas.microsoft.com/office/powerpoint/2010/main" val="298609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13:28-33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2280"/>
            <a:ext cx="11590636" cy="6186309"/>
          </a:xfrm>
          <a:prstGeom prst="rect">
            <a:avLst/>
          </a:prstGeom>
          <a:noFill/>
        </p:spPr>
        <p:txBody>
          <a:bodyPr wrap="square" rtlCol="0">
            <a:spAutoFit/>
          </a:bodyPr>
          <a:lstStyle/>
          <a:p>
            <a:pPr algn="just"/>
            <a:r>
              <a:rPr lang="en-US" sz="3600" i="1" dirty="0">
                <a:effectLst/>
                <a:latin typeface="Calibri" panose="020F0502020204030204" pitchFamily="34" charset="0"/>
                <a:ea typeface="Times New Roman" panose="02020603050405020304" pitchFamily="18" charset="0"/>
                <a:cs typeface="Calibri" panose="020F0502020204030204" pitchFamily="34" charset="0"/>
              </a:rPr>
              <a:t> 28 Now learn the parable from the fig tree: when its branch has already become tender and puts forth its leaves, you know that summer is near. 29 Even so, you too, when you see these things happening, recognize that He is near, right at the door. 30 Truly I say to you, this generation will not pass away until all these things take place. 31 Heaven and earth will pass away, but My words will not pass away. 32 But of that day or hour no one knows, not even the angels in heaven, nor the Son, but the Father alone. 33 Take heed, keep on the alert; for you do not know when the appointed time will come. </a:t>
            </a:r>
            <a:endParaRPr lang="en-US" sz="3600" dirty="0"/>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13:34-37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39858"/>
            <a:ext cx="11590636" cy="4524315"/>
          </a:xfrm>
          <a:prstGeom prst="rect">
            <a:avLst/>
          </a:prstGeom>
          <a:noFill/>
        </p:spPr>
        <p:txBody>
          <a:bodyPr wrap="square" rtlCol="0">
            <a:spAutoFit/>
          </a:bodyPr>
          <a:lstStyle/>
          <a:p>
            <a:pPr algn="just"/>
            <a:r>
              <a:rPr lang="en-US" sz="3600" i="1" dirty="0">
                <a:effectLst/>
                <a:latin typeface="Calibri" panose="020F0502020204030204" pitchFamily="34" charset="0"/>
                <a:ea typeface="Times New Roman" panose="02020603050405020304" pitchFamily="18" charset="0"/>
                <a:cs typeface="Calibri" panose="020F0502020204030204" pitchFamily="34" charset="0"/>
              </a:rPr>
              <a:t>34 It is like a man away on a journey, who upon leaving his house and putting his slaves in charge, assigning to each one his task, also commanded the doorkeeper to stay on the alert. 35 Therefore, be on the alert — for you do not know when the master of the house is coming, whether in the evening, at midnight, or when the rooster crows, or in the morning —  36 in case he should come suddenly and find you asleep. 37 What I say to you I say to all, 'Be on the alert!'</a:t>
            </a:r>
            <a:endParaRPr lang="en-US" sz="3600" dirty="0"/>
          </a:p>
        </p:txBody>
      </p:sp>
    </p:spTree>
    <p:extLst>
      <p:ext uri="{BB962C8B-B14F-4D97-AF65-F5344CB8AC3E}">
        <p14:creationId xmlns:p14="http://schemas.microsoft.com/office/powerpoint/2010/main" val="1783517656"/>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2 Peter 3:3-4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14806"/>
            <a:ext cx="11590636" cy="2862322"/>
          </a:xfrm>
          <a:prstGeom prst="rect">
            <a:avLst/>
          </a:prstGeom>
          <a:noFill/>
        </p:spPr>
        <p:txBody>
          <a:bodyPr wrap="square" rtlCol="0">
            <a:spAutoFit/>
          </a:bodyPr>
          <a:lstStyle/>
          <a:p>
            <a:pPr algn="just"/>
            <a:r>
              <a:rPr lang="en-US" sz="3600" i="1" dirty="0">
                <a:effectLst/>
                <a:latin typeface="Calibri" panose="020F0502020204030204" pitchFamily="34" charset="0"/>
                <a:ea typeface="Times New Roman" panose="02020603050405020304" pitchFamily="18" charset="0"/>
                <a:cs typeface="Calibri" panose="020F0502020204030204" pitchFamily="34" charset="0"/>
              </a:rPr>
              <a:t>3 Know this first of all, that in the last days mockers will come with their mocking, following after their own lusts, 4 and saying, "Where is the promise of His coming? For ever since the fathers fell asleep, all continues just as it was from the beginning of creation." </a:t>
            </a:r>
            <a:endParaRPr lang="en-US" sz="3600" dirty="0"/>
          </a:p>
        </p:txBody>
      </p:sp>
    </p:spTree>
    <p:extLst>
      <p:ext uri="{BB962C8B-B14F-4D97-AF65-F5344CB8AC3E}">
        <p14:creationId xmlns:p14="http://schemas.microsoft.com/office/powerpoint/2010/main" val="39619551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indicators of His Coming </a:t>
            </a:r>
            <a:r>
              <a:rPr lang="en-US" sz="3800" b="1" cap="none" baseline="30000" dirty="0">
                <a:solidFill>
                  <a:srgbClr val="00B0F0"/>
                </a:solidFill>
                <a:latin typeface="+mn-lt"/>
              </a:rPr>
              <a:t>(13:28-31)</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2308324"/>
          </a:xfrm>
          <a:prstGeom prst="rect">
            <a:avLst/>
          </a:prstGeom>
          <a:noFill/>
        </p:spPr>
        <p:txBody>
          <a:bodyPr wrap="square" rtlCol="0">
            <a:spAutoFit/>
          </a:bodyPr>
          <a:lstStyle/>
          <a:p>
            <a:pPr algn="just"/>
            <a:r>
              <a:rPr lang="en-US" sz="2400" i="1" dirty="0"/>
              <a:t>28 Now learn the parable from the fig tree: when its branch has already become tender and puts forth its leaves, you know that summer is near. 29 Even so, you too, when you see these things happening, recognize that He is near, right at the door. 30 Truly I say to you, this generation will not pass away until all these things take place. 31 Heaven and earth will pass away, but My words will not pass away.</a:t>
            </a:r>
            <a:endParaRPr lang="en-US" sz="2400" dirty="0"/>
          </a:p>
        </p:txBody>
      </p:sp>
      <p:sp>
        <p:nvSpPr>
          <p:cNvPr id="4" name="TextBox 3">
            <a:extLst>
              <a:ext uri="{FF2B5EF4-FFF2-40B4-BE49-F238E27FC236}">
                <a16:creationId xmlns:a16="http://schemas.microsoft.com/office/drawing/2014/main" id="{29F0652C-8977-409D-ADC4-D3B3C80386E9}"/>
              </a:ext>
            </a:extLst>
          </p:cNvPr>
          <p:cNvSpPr txBox="1"/>
          <p:nvPr/>
        </p:nvSpPr>
        <p:spPr>
          <a:xfrm>
            <a:off x="267280" y="3305906"/>
            <a:ext cx="11590636" cy="584775"/>
          </a:xfrm>
          <a:prstGeom prst="rect">
            <a:avLst/>
          </a:prstGeom>
          <a:noFill/>
        </p:spPr>
        <p:txBody>
          <a:bodyPr wrap="square" rtlCol="0">
            <a:spAutoFit/>
          </a:bodyPr>
          <a:lstStyle/>
          <a:p>
            <a:pPr algn="just"/>
            <a:r>
              <a:rPr lang="en-US" sz="3200" dirty="0"/>
              <a:t>A. The clear indicators (28-29)</a:t>
            </a:r>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Clear Indicators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64706"/>
            <a:ext cx="11590636" cy="5262979"/>
          </a:xfrm>
          <a:prstGeom prst="rect">
            <a:avLst/>
          </a:prstGeom>
          <a:noFill/>
        </p:spPr>
        <p:txBody>
          <a:bodyPr wrap="square" rtlCol="0">
            <a:spAutoFit/>
          </a:bodyPr>
          <a:lstStyle/>
          <a:p>
            <a:pPr marL="342900" marR="0" lvl="0" indent="-342900" algn="just">
              <a:spcBef>
                <a:spcPts val="0"/>
              </a:spcBef>
              <a:spcAft>
                <a:spcPts val="0"/>
              </a:spcAft>
              <a:buFont typeface="Wingdings" panose="05000000000000000000" pitchFamily="2" charset="2"/>
              <a:buChar char=""/>
            </a:pPr>
            <a:r>
              <a:rPr lang="en-US" sz="2800" dirty="0">
                <a:effectLst/>
                <a:latin typeface="Arial" panose="020B0604020202020204" pitchFamily="34" charset="0"/>
                <a:ea typeface="Calibri" panose="020F0502020204030204" pitchFamily="34" charset="0"/>
                <a:cs typeface="Times New Roman" panose="02020603050405020304" pitchFamily="18" charset="0"/>
              </a:rPr>
              <a:t>There will be an increase of false Christs (13:6, 21-22)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800" dirty="0">
                <a:effectLst/>
                <a:latin typeface="Arial" panose="020B0604020202020204" pitchFamily="34" charset="0"/>
                <a:ea typeface="Calibri" panose="020F0502020204030204" pitchFamily="34" charset="0"/>
                <a:cs typeface="Times New Roman" panose="02020603050405020304" pitchFamily="18" charset="0"/>
              </a:rPr>
              <a:t>There will be an increase of wars and rumors of wars (13:7)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800" dirty="0">
                <a:effectLst/>
                <a:latin typeface="Arial" panose="020B0604020202020204" pitchFamily="34" charset="0"/>
                <a:ea typeface="Calibri" panose="020F0502020204030204" pitchFamily="34" charset="0"/>
                <a:cs typeface="Times New Roman" panose="02020603050405020304" pitchFamily="18" charset="0"/>
              </a:rPr>
              <a:t>There will be an increase of tensions and troubles among the nations  (13:8) </a:t>
            </a:r>
          </a:p>
          <a:p>
            <a:pPr marL="342900" marR="0" lvl="0" indent="-342900" algn="just">
              <a:spcBef>
                <a:spcPts val="0"/>
              </a:spcBef>
              <a:spcAft>
                <a:spcPts val="0"/>
              </a:spcAft>
              <a:buFont typeface="Wingdings" panose="05000000000000000000" pitchFamily="2" charset="2"/>
              <a:buChar char=""/>
            </a:pPr>
            <a:r>
              <a:rPr lang="en-US" sz="2800" dirty="0">
                <a:effectLst/>
                <a:latin typeface="Arial" panose="020B0604020202020204" pitchFamily="34" charset="0"/>
                <a:ea typeface="Calibri" panose="020F0502020204030204" pitchFamily="34" charset="0"/>
                <a:cs typeface="Times New Roman" panose="02020603050405020304" pitchFamily="18" charset="0"/>
              </a:rPr>
              <a:t>There will be an increase in the persecution of God’s people (13:9-13)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800" dirty="0">
                <a:effectLst/>
                <a:latin typeface="Arial" panose="020B0604020202020204" pitchFamily="34" charset="0"/>
                <a:ea typeface="Calibri" panose="020F0502020204030204" pitchFamily="34" charset="0"/>
                <a:cs typeface="Times New Roman" panose="02020603050405020304" pitchFamily="18" charset="0"/>
              </a:rPr>
              <a:t>The Antichrist will arise, declaring himself to be god and demand that all worship him (13:14)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800" dirty="0">
                <a:effectLst/>
                <a:latin typeface="Arial" panose="020B0604020202020204" pitchFamily="34" charset="0"/>
                <a:ea typeface="Calibri" panose="020F0502020204030204" pitchFamily="34" charset="0"/>
                <a:cs typeface="Times New Roman" panose="02020603050405020304" pitchFamily="18" charset="0"/>
              </a:rPr>
              <a:t>The earth will suffer the wrath of God, a time of divine judgment we call the Tribulation (13:14-20)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800" dirty="0">
                <a:effectLst/>
                <a:latin typeface="Arial" panose="020B0604020202020204" pitchFamily="34" charset="0"/>
                <a:ea typeface="Calibri" panose="020F0502020204030204" pitchFamily="34" charset="0"/>
                <a:cs typeface="Times New Roman" panose="02020603050405020304" pitchFamily="18" charset="0"/>
              </a:rPr>
              <a:t>The entire universe will be thrown into chaos as the sun and moon will stop shining, the stars will fall from their courses and the universe will plunge into darkness (13:24-25)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6102872"/>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2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2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2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25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225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22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indicators of His Coming </a:t>
            </a:r>
            <a:r>
              <a:rPr lang="en-US" sz="3800" b="1" cap="none" baseline="30000" dirty="0">
                <a:solidFill>
                  <a:srgbClr val="00B0F0"/>
                </a:solidFill>
                <a:latin typeface="+mn-lt"/>
              </a:rPr>
              <a:t>(13:28-31)</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2308324"/>
          </a:xfrm>
          <a:prstGeom prst="rect">
            <a:avLst/>
          </a:prstGeom>
          <a:noFill/>
        </p:spPr>
        <p:txBody>
          <a:bodyPr wrap="square" rtlCol="0">
            <a:spAutoFit/>
          </a:bodyPr>
          <a:lstStyle/>
          <a:p>
            <a:pPr algn="just"/>
            <a:r>
              <a:rPr lang="en-US" sz="2400" i="1" dirty="0"/>
              <a:t>28 Now learn the parable from the fig tree: when its branch has already become tender and puts forth its leaves, you know that summer is near. 29 Even so, you too, when you see these things happening, recognize that He is near, right at the door. 30 Truly I say to you, this generation will not pass away until all these things take place. 31 Heaven and earth will pass away, but My words will not pass away.</a:t>
            </a:r>
            <a:endParaRPr lang="en-US" sz="2400" dirty="0"/>
          </a:p>
        </p:txBody>
      </p:sp>
      <p:sp>
        <p:nvSpPr>
          <p:cNvPr id="4" name="TextBox 3">
            <a:extLst>
              <a:ext uri="{FF2B5EF4-FFF2-40B4-BE49-F238E27FC236}">
                <a16:creationId xmlns:a16="http://schemas.microsoft.com/office/drawing/2014/main" id="{29F0652C-8977-409D-ADC4-D3B3C80386E9}"/>
              </a:ext>
            </a:extLst>
          </p:cNvPr>
          <p:cNvSpPr txBox="1"/>
          <p:nvPr/>
        </p:nvSpPr>
        <p:spPr>
          <a:xfrm>
            <a:off x="267280" y="3305906"/>
            <a:ext cx="11590636" cy="1569660"/>
          </a:xfrm>
          <a:prstGeom prst="rect">
            <a:avLst/>
          </a:prstGeom>
          <a:noFill/>
        </p:spPr>
        <p:txBody>
          <a:bodyPr wrap="square" rtlCol="0">
            <a:spAutoFit/>
          </a:bodyPr>
          <a:lstStyle/>
          <a:p>
            <a:pPr marL="514350" indent="-514350" algn="just">
              <a:buAutoNum type="alphaUcPeriod"/>
            </a:pPr>
            <a:r>
              <a:rPr lang="en-US" sz="3200" dirty="0"/>
              <a:t>The clear indicators (28-29)</a:t>
            </a:r>
          </a:p>
          <a:p>
            <a:pPr marL="514350" indent="-514350" algn="just">
              <a:buAutoNum type="alphaUcPeriod"/>
            </a:pPr>
            <a:r>
              <a:rPr lang="en-US" sz="3200" dirty="0"/>
              <a:t>The conclusive indicators (30)</a:t>
            </a:r>
          </a:p>
          <a:p>
            <a:pPr marL="514350" indent="-514350" algn="just">
              <a:buAutoNum type="alphaUcPeriod"/>
            </a:pPr>
            <a:r>
              <a:rPr lang="en-US" sz="3200" dirty="0"/>
              <a:t>The confirming indicators (31)</a:t>
            </a:r>
          </a:p>
        </p:txBody>
      </p:sp>
    </p:spTree>
    <p:extLst>
      <p:ext uri="{BB962C8B-B14F-4D97-AF65-F5344CB8AC3E}">
        <p14:creationId xmlns:p14="http://schemas.microsoft.com/office/powerpoint/2010/main" val="2926684935"/>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25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intrigue of His Coming </a:t>
            </a:r>
            <a:r>
              <a:rPr lang="en-US" sz="3800" b="1" cap="none" baseline="30000" dirty="0">
                <a:solidFill>
                  <a:srgbClr val="00B0F0"/>
                </a:solidFill>
                <a:latin typeface="+mn-lt"/>
              </a:rPr>
              <a:t>(13:32)</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830997"/>
          </a:xfrm>
          <a:prstGeom prst="rect">
            <a:avLst/>
          </a:prstGeom>
          <a:noFill/>
        </p:spPr>
        <p:txBody>
          <a:bodyPr wrap="square" rtlCol="0">
            <a:spAutoFit/>
          </a:bodyPr>
          <a:lstStyle/>
          <a:p>
            <a:pPr algn="just"/>
            <a:r>
              <a:rPr lang="en-US" sz="2400" i="1" dirty="0"/>
              <a:t>But of that day or hour no one knows, not even the angels in heaven, nor the Son, but the Father alone.</a:t>
            </a:r>
            <a:endParaRPr lang="en-US" sz="2400" dirty="0"/>
          </a:p>
        </p:txBody>
      </p:sp>
      <p:sp>
        <p:nvSpPr>
          <p:cNvPr id="4" name="TextBox 3">
            <a:extLst>
              <a:ext uri="{FF2B5EF4-FFF2-40B4-BE49-F238E27FC236}">
                <a16:creationId xmlns:a16="http://schemas.microsoft.com/office/drawing/2014/main" id="{29F0652C-8977-409D-ADC4-D3B3C80386E9}"/>
              </a:ext>
            </a:extLst>
          </p:cNvPr>
          <p:cNvSpPr txBox="1"/>
          <p:nvPr/>
        </p:nvSpPr>
        <p:spPr>
          <a:xfrm>
            <a:off x="267280" y="1821882"/>
            <a:ext cx="11590636" cy="1077218"/>
          </a:xfrm>
          <a:prstGeom prst="rect">
            <a:avLst/>
          </a:prstGeom>
          <a:noFill/>
        </p:spPr>
        <p:txBody>
          <a:bodyPr wrap="square" rtlCol="0">
            <a:spAutoFit/>
          </a:bodyPr>
          <a:lstStyle/>
          <a:p>
            <a:pPr marL="514350" indent="-514350" algn="just">
              <a:buAutoNum type="alphaUcPeriod"/>
            </a:pPr>
            <a:r>
              <a:rPr lang="en-US" sz="3200" dirty="0"/>
              <a:t>It is a secret time (32a)</a:t>
            </a:r>
          </a:p>
          <a:p>
            <a:pPr marL="514350" indent="-514350" algn="just">
              <a:buAutoNum type="alphaUcPeriod"/>
            </a:pPr>
            <a:r>
              <a:rPr lang="en-US" sz="3200" dirty="0"/>
              <a:t>It is a sovereign time (32b)</a:t>
            </a:r>
          </a:p>
        </p:txBody>
      </p:sp>
      <p:sp>
        <p:nvSpPr>
          <p:cNvPr id="5" name="TextBox 4">
            <a:extLst>
              <a:ext uri="{FF2B5EF4-FFF2-40B4-BE49-F238E27FC236}">
                <a16:creationId xmlns:a16="http://schemas.microsoft.com/office/drawing/2014/main" id="{B123DEE0-509F-46E5-836B-135CA00E78BA}"/>
              </a:ext>
            </a:extLst>
          </p:cNvPr>
          <p:cNvSpPr txBox="1"/>
          <p:nvPr/>
        </p:nvSpPr>
        <p:spPr>
          <a:xfrm>
            <a:off x="280218" y="3297283"/>
            <a:ext cx="11590636" cy="2062103"/>
          </a:xfrm>
          <a:prstGeom prst="rect">
            <a:avLst/>
          </a:prstGeom>
          <a:noFill/>
        </p:spPr>
        <p:txBody>
          <a:bodyPr wrap="square" rtlCol="0">
            <a:spAutoFit/>
          </a:bodyPr>
          <a:lstStyle/>
          <a:p>
            <a:pPr algn="just"/>
            <a:r>
              <a:rPr lang="en-US" sz="3200" i="1" dirty="0"/>
              <a:t>The secret things belong to the Lord our God, but the things revealed belong to us and to our sons forever, that we may observe all the words of this law (Deuteronomy 29:29).</a:t>
            </a:r>
            <a:endParaRPr lang="en-US" sz="3200" dirty="0"/>
          </a:p>
        </p:txBody>
      </p:sp>
    </p:spTree>
    <p:extLst>
      <p:ext uri="{BB962C8B-B14F-4D97-AF65-F5344CB8AC3E}">
        <p14:creationId xmlns:p14="http://schemas.microsoft.com/office/powerpoint/2010/main" val="2037514528"/>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2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250"/>
                                        <p:tgtEl>
                                          <p:spTgt spid="4">
                                            <p:txEl>
                                              <p:pRg st="1" end="1"/>
                                            </p:txEl>
                                          </p:spTgt>
                                        </p:tgtEl>
                                      </p:cBhvr>
                                    </p:animEffect>
                                  </p:childTnLst>
                                </p:cTn>
                              </p:par>
                            </p:childTnLst>
                          </p:cTn>
                        </p:par>
                        <p:par>
                          <p:cTn id="18" fill="hold">
                            <p:stCondLst>
                              <p:cond delay="2250"/>
                            </p:stCondLst>
                            <p:childTnLst>
                              <p:par>
                                <p:cTn id="19" presetID="10" presetClass="entr" presetSubtype="0" fill="hold" nodeType="afterEffect">
                                  <p:stCondLst>
                                    <p:cond delay="75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2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The importance of His Coming </a:t>
            </a:r>
            <a:r>
              <a:rPr lang="en-US" sz="3800" b="1" cap="none" baseline="30000" dirty="0">
                <a:solidFill>
                  <a:srgbClr val="00B0F0"/>
                </a:solidFill>
                <a:latin typeface="+mn-lt"/>
              </a:rPr>
              <a:t>(13:33-37)</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3046988"/>
          </a:xfrm>
          <a:prstGeom prst="rect">
            <a:avLst/>
          </a:prstGeom>
          <a:noFill/>
        </p:spPr>
        <p:txBody>
          <a:bodyPr wrap="square" rtlCol="0">
            <a:spAutoFit/>
          </a:bodyPr>
          <a:lstStyle/>
          <a:p>
            <a:pPr algn="just"/>
            <a:r>
              <a:rPr lang="en-US" sz="2400" i="1" dirty="0"/>
              <a:t>33 Take heed, keep on the alert; for you do not know when the appointed time will come. 34 It is like a man away on a journey, who upon leaving his house and putting his slaves in charge, assigning to each one his task, also commanded the doorkeeper to stay on the alert. 35 Therefore, be on the alert — for you do not know when the master of the house is coming, whether in the evening, at midnight, or when the rooster crows, or in the morning —  36 in case he should come suddenly and find you asleep. 37 What I say to you I say to all, 'Be on the alert!'</a:t>
            </a:r>
            <a:endParaRPr lang="en-US" sz="2400" dirty="0"/>
          </a:p>
        </p:txBody>
      </p:sp>
      <p:sp>
        <p:nvSpPr>
          <p:cNvPr id="4" name="TextBox 3">
            <a:extLst>
              <a:ext uri="{FF2B5EF4-FFF2-40B4-BE49-F238E27FC236}">
                <a16:creationId xmlns:a16="http://schemas.microsoft.com/office/drawing/2014/main" id="{29F0652C-8977-409D-ADC4-D3B3C80386E9}"/>
              </a:ext>
            </a:extLst>
          </p:cNvPr>
          <p:cNvSpPr txBox="1"/>
          <p:nvPr/>
        </p:nvSpPr>
        <p:spPr>
          <a:xfrm>
            <a:off x="321146" y="4149561"/>
            <a:ext cx="11590636" cy="584775"/>
          </a:xfrm>
          <a:prstGeom prst="rect">
            <a:avLst/>
          </a:prstGeom>
          <a:noFill/>
        </p:spPr>
        <p:txBody>
          <a:bodyPr wrap="square" rtlCol="0">
            <a:spAutoFit/>
          </a:bodyPr>
          <a:lstStyle/>
          <a:p>
            <a:pPr marL="514350" indent="-514350" algn="just">
              <a:buAutoNum type="alphaUcPeriod"/>
            </a:pPr>
            <a:r>
              <a:rPr lang="en-US" sz="3200" dirty="0"/>
              <a:t>The call to watch (33)</a:t>
            </a:r>
          </a:p>
        </p:txBody>
      </p:sp>
    </p:spTree>
    <p:extLst>
      <p:ext uri="{BB962C8B-B14F-4D97-AF65-F5344CB8AC3E}">
        <p14:creationId xmlns:p14="http://schemas.microsoft.com/office/powerpoint/2010/main" val="2212385196"/>
      </p:ext>
    </p:extLst>
  </p:cSld>
  <p:clrMapOvr>
    <a:masterClrMapping/>
  </p:clrMapOvr>
  <mc:AlternateContent xmlns:mc="http://schemas.openxmlformats.org/markup-compatibility/2006">
    <mc:Choice xmlns:p14="http://schemas.microsoft.com/office/powerpoint/2010/main" Requires="p14">
      <p:transition spd="slow" p14:dur="2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250"/>
                                        <p:tgtEl>
                                          <p:spTgt spid="7">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17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8348</TotalTime>
  <Words>1430</Words>
  <Application>Microsoft Office PowerPoint</Application>
  <PresentationFormat>Widescreen</PresentationFormat>
  <Paragraphs>55</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121</cp:revision>
  <cp:lastPrinted>2020-05-22T15:03:41Z</cp:lastPrinted>
  <dcterms:created xsi:type="dcterms:W3CDTF">2019-06-22T19:37:39Z</dcterms:created>
  <dcterms:modified xsi:type="dcterms:W3CDTF">2020-07-18T14:55:43Z</dcterms:modified>
</cp:coreProperties>
</file>